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68" r:id="rId2"/>
    <p:sldId id="275" r:id="rId3"/>
    <p:sldId id="276" r:id="rId4"/>
    <p:sldId id="257" r:id="rId5"/>
    <p:sldId id="283" r:id="rId6"/>
    <p:sldId id="258" r:id="rId7"/>
    <p:sldId id="281" r:id="rId8"/>
    <p:sldId id="284" r:id="rId9"/>
    <p:sldId id="282" r:id="rId10"/>
    <p:sldId id="285" r:id="rId11"/>
    <p:sldId id="265" r:id="rId1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5A11"/>
    <a:srgbClr val="7FB1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38" autoAdjust="0"/>
    <p:restoredTop sz="94660"/>
  </p:normalViewPr>
  <p:slideViewPr>
    <p:cSldViewPr snapToGrid="0">
      <p:cViewPr varScale="1">
        <p:scale>
          <a:sx n="88" d="100"/>
          <a:sy n="88" d="100"/>
        </p:scale>
        <p:origin x="6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6E94-D802-455A-852F-F9695764A59D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A9FB-948A-4422-A7D3-FA363632BC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6512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6E94-D802-455A-852F-F9695764A59D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A9FB-948A-4422-A7D3-FA363632BC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8925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6E94-D802-455A-852F-F9695764A59D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A9FB-948A-4422-A7D3-FA363632BC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1797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6E94-D802-455A-852F-F9695764A59D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A9FB-948A-4422-A7D3-FA363632BC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24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6E94-D802-455A-852F-F9695764A59D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A9FB-948A-4422-A7D3-FA363632BC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9708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6E94-D802-455A-852F-F9695764A59D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A9FB-948A-4422-A7D3-FA363632BC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8375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6E94-D802-455A-852F-F9695764A59D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A9FB-948A-4422-A7D3-FA363632BC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293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6E94-D802-455A-852F-F9695764A59D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A9FB-948A-4422-A7D3-FA363632BC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0464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6E94-D802-455A-852F-F9695764A59D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A9FB-948A-4422-A7D3-FA363632BC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77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6E94-D802-455A-852F-F9695764A59D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A9FB-948A-4422-A7D3-FA363632BC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1366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26E94-D802-455A-852F-F9695764A59D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A9FB-948A-4422-A7D3-FA363632BC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3988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26E94-D802-455A-852F-F9695764A59D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CA9FB-948A-4422-A7D3-FA363632BC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7650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05691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r>
              <a:rPr lang="es-MX" b="1" dirty="0" smtClean="0">
                <a:solidFill>
                  <a:schemeClr val="bg1"/>
                </a:solidFill>
              </a:rPr>
              <a:t>LA BIBLIA A TRAVEZ DE LOS TIEMPOS II 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3901" y="2412123"/>
            <a:ext cx="11853928" cy="4310894"/>
          </a:xfrm>
        </p:spPr>
        <p:txBody>
          <a:bodyPr>
            <a:noAutofit/>
          </a:bodyPr>
          <a:lstStyle/>
          <a:p>
            <a:pPr algn="l"/>
            <a:r>
              <a:rPr lang="es-MX" sz="3600" b="1" dirty="0">
                <a:solidFill>
                  <a:srgbClr val="002060"/>
                </a:solidFill>
              </a:rPr>
              <a:t>Parte 1</a:t>
            </a:r>
            <a:r>
              <a:rPr lang="es-MX" sz="3600" b="1" dirty="0" smtClean="0">
                <a:solidFill>
                  <a:srgbClr val="002060"/>
                </a:solidFill>
              </a:rPr>
              <a:t>:  </a:t>
            </a:r>
            <a:r>
              <a:rPr lang="es-MX" sz="3600" b="1" dirty="0">
                <a:solidFill>
                  <a:srgbClr val="002060"/>
                </a:solidFill>
              </a:rPr>
              <a:t>LOS LIBROS </a:t>
            </a:r>
            <a:r>
              <a:rPr lang="es-MX" sz="3600" b="1" dirty="0" smtClean="0">
                <a:solidFill>
                  <a:srgbClr val="002060"/>
                </a:solidFill>
              </a:rPr>
              <a:t>HISTORICOS</a:t>
            </a:r>
          </a:p>
          <a:p>
            <a:pPr algn="l"/>
            <a:r>
              <a:rPr lang="es-MX" sz="3600" dirty="0">
                <a:solidFill>
                  <a:srgbClr val="FF0000"/>
                </a:solidFill>
              </a:rPr>
              <a:t>El Objetivo específico de esta </a:t>
            </a:r>
            <a:r>
              <a:rPr lang="es-MX" sz="3600" dirty="0" smtClean="0">
                <a:solidFill>
                  <a:srgbClr val="FF0000"/>
                </a:solidFill>
              </a:rPr>
              <a:t>clase </a:t>
            </a:r>
            <a:r>
              <a:rPr lang="es-MX" sz="3600" dirty="0">
                <a:solidFill>
                  <a:srgbClr val="FF0000"/>
                </a:solidFill>
              </a:rPr>
              <a:t>es tener una visión general de estos libros, aclaración de conceptos y su importancia en el contexto </a:t>
            </a:r>
            <a:r>
              <a:rPr lang="es-MX" sz="3600" dirty="0" smtClean="0">
                <a:solidFill>
                  <a:srgbClr val="FF0000"/>
                </a:solidFill>
              </a:rPr>
              <a:t>bíblico.</a:t>
            </a:r>
          </a:p>
          <a:p>
            <a:pPr algn="l"/>
            <a:r>
              <a:rPr lang="es-CL" sz="3600" b="1" dirty="0">
                <a:solidFill>
                  <a:srgbClr val="002060"/>
                </a:solidFill>
              </a:rPr>
              <a:t>Parte 2:  LOS LIBROS </a:t>
            </a:r>
            <a:r>
              <a:rPr lang="es-CL" sz="3600" b="1" dirty="0" smtClean="0">
                <a:solidFill>
                  <a:srgbClr val="002060"/>
                </a:solidFill>
              </a:rPr>
              <a:t>PROFÉTICOS</a:t>
            </a:r>
            <a:endParaRPr lang="es-CL" sz="3600" b="1" dirty="0">
              <a:solidFill>
                <a:srgbClr val="002060"/>
              </a:solidFill>
            </a:endParaRPr>
          </a:p>
          <a:p>
            <a:pPr algn="l"/>
            <a:r>
              <a:rPr lang="es-CL" sz="3600" dirty="0">
                <a:solidFill>
                  <a:srgbClr val="FF0000"/>
                </a:solidFill>
              </a:rPr>
              <a:t>El Objetivo específico de esta clase es tener una visión general de estos libros, aclaración de conceptos y ver el cumplimiento de profecías.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163901" y="1012575"/>
            <a:ext cx="118539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>
                <a:solidFill>
                  <a:srgbClr val="002060"/>
                </a:solidFill>
              </a:rPr>
              <a:t>(El objetivo general de este mes de la biblia es tener una visión panorámica de cómo está conformado el antiguo Testamento.)</a:t>
            </a:r>
            <a:endParaRPr lang="es-CL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14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110342"/>
            <a:ext cx="12104914" cy="5629417"/>
          </a:xfrm>
          <a:noFill/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s-MX" sz="3200" b="1" dirty="0" smtClean="0">
                <a:solidFill>
                  <a:schemeClr val="accent5">
                    <a:lumMod val="75000"/>
                  </a:schemeClr>
                </a:solidFill>
              </a:rPr>
              <a:t>Entrada </a:t>
            </a:r>
            <a:r>
              <a:rPr lang="es-MX" sz="3200" b="1" dirty="0">
                <a:solidFill>
                  <a:schemeClr val="accent5">
                    <a:lumMod val="75000"/>
                  </a:schemeClr>
                </a:solidFill>
              </a:rPr>
              <a:t>triunfal en Jerusalén sobre un </a:t>
            </a:r>
            <a:r>
              <a:rPr lang="es-MX" sz="3200" b="1" dirty="0" smtClean="0">
                <a:solidFill>
                  <a:schemeClr val="accent5">
                    <a:lumMod val="75000"/>
                  </a:schemeClr>
                </a:solidFill>
              </a:rPr>
              <a:t>pollino </a:t>
            </a:r>
            <a:r>
              <a:rPr lang="es-MX" sz="3200" dirty="0" smtClean="0">
                <a:solidFill>
                  <a:schemeClr val="accent5">
                    <a:lumMod val="75000"/>
                  </a:schemeClr>
                </a:solidFill>
              </a:rPr>
              <a:t>(Zacarías </a:t>
            </a:r>
            <a:r>
              <a:rPr lang="es-MX" sz="3200" dirty="0">
                <a:solidFill>
                  <a:schemeClr val="accent5">
                    <a:lumMod val="75000"/>
                  </a:schemeClr>
                </a:solidFill>
              </a:rPr>
              <a:t>9:9 </a:t>
            </a:r>
            <a:r>
              <a:rPr lang="es-MX" sz="3200" dirty="0" smtClean="0">
                <a:solidFill>
                  <a:schemeClr val="accent5">
                    <a:lumMod val="75000"/>
                  </a:schemeClr>
                </a:solidFill>
              </a:rPr>
              <a:t>; Juan 12:13-14)</a:t>
            </a:r>
            <a:endParaRPr lang="es-MX" sz="3200" dirty="0">
              <a:solidFill>
                <a:schemeClr val="accent5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 startAt="7"/>
            </a:pPr>
            <a:r>
              <a:rPr lang="es-MX" sz="3200" b="1" dirty="0" smtClean="0">
                <a:solidFill>
                  <a:schemeClr val="accent5">
                    <a:lumMod val="75000"/>
                  </a:schemeClr>
                </a:solidFill>
              </a:rPr>
              <a:t>Sería </a:t>
            </a:r>
            <a:r>
              <a:rPr lang="es-MX" sz="3200" b="1" dirty="0">
                <a:solidFill>
                  <a:schemeClr val="accent5">
                    <a:lumMod val="75000"/>
                  </a:schemeClr>
                </a:solidFill>
              </a:rPr>
              <a:t>vendido por 30 piezas de </a:t>
            </a:r>
            <a:r>
              <a:rPr lang="es-MX" sz="3200" b="1" dirty="0" smtClean="0">
                <a:solidFill>
                  <a:schemeClr val="accent5">
                    <a:lumMod val="75000"/>
                  </a:schemeClr>
                </a:solidFill>
              </a:rPr>
              <a:t>plata </a:t>
            </a:r>
            <a:r>
              <a:rPr lang="es-MX" sz="3200" dirty="0" smtClean="0">
                <a:solidFill>
                  <a:schemeClr val="accent5">
                    <a:lumMod val="75000"/>
                  </a:schemeClr>
                </a:solidFill>
              </a:rPr>
              <a:t>(Zacarías 11:12 ; Mateo 26:15)</a:t>
            </a:r>
            <a:endParaRPr lang="es-MX" sz="3200" dirty="0">
              <a:solidFill>
                <a:schemeClr val="accent5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 startAt="7"/>
            </a:pPr>
            <a:r>
              <a:rPr lang="es-MX" sz="3200" b="1" dirty="0" smtClean="0">
                <a:solidFill>
                  <a:schemeClr val="accent5">
                    <a:lumMod val="75000"/>
                  </a:schemeClr>
                </a:solidFill>
              </a:rPr>
              <a:t>El </a:t>
            </a:r>
            <a:r>
              <a:rPr lang="es-MX" sz="3200" b="1" dirty="0">
                <a:solidFill>
                  <a:schemeClr val="accent5">
                    <a:lumMod val="75000"/>
                  </a:schemeClr>
                </a:solidFill>
              </a:rPr>
              <a:t>precio sería </a:t>
            </a:r>
            <a:r>
              <a:rPr lang="es-MX" sz="3200" b="1" dirty="0" smtClean="0">
                <a:solidFill>
                  <a:schemeClr val="accent5">
                    <a:lumMod val="75000"/>
                  </a:schemeClr>
                </a:solidFill>
              </a:rPr>
              <a:t>devuelto </a:t>
            </a:r>
            <a:r>
              <a:rPr lang="es-MX" sz="3200" dirty="0" smtClean="0">
                <a:solidFill>
                  <a:schemeClr val="accent5">
                    <a:lumMod val="75000"/>
                  </a:schemeClr>
                </a:solidFill>
              </a:rPr>
              <a:t>(Zacarías 11:13; Mateo 27:6-7)</a:t>
            </a:r>
            <a:endParaRPr lang="es-MX" sz="3200" dirty="0">
              <a:solidFill>
                <a:schemeClr val="accent5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 startAt="7"/>
            </a:pPr>
            <a:r>
              <a:rPr lang="es-MX" sz="3200" b="1" dirty="0" smtClean="0">
                <a:solidFill>
                  <a:schemeClr val="accent5">
                    <a:lumMod val="75000"/>
                  </a:schemeClr>
                </a:solidFill>
              </a:rPr>
              <a:t> Durante </a:t>
            </a:r>
            <a:r>
              <a:rPr lang="es-MX" sz="3200" b="1" dirty="0">
                <a:solidFill>
                  <a:schemeClr val="accent5">
                    <a:lumMod val="75000"/>
                  </a:schemeClr>
                </a:solidFill>
              </a:rPr>
              <a:t>su juicio se mantendría en </a:t>
            </a:r>
            <a:r>
              <a:rPr lang="es-MX" sz="3200" b="1" dirty="0" smtClean="0">
                <a:solidFill>
                  <a:schemeClr val="accent5">
                    <a:lumMod val="75000"/>
                  </a:schemeClr>
                </a:solidFill>
              </a:rPr>
              <a:t>silencio </a:t>
            </a:r>
            <a:r>
              <a:rPr lang="es-MX" sz="3200" dirty="0" smtClean="0">
                <a:solidFill>
                  <a:schemeClr val="accent5">
                    <a:lumMod val="75000"/>
                  </a:schemeClr>
                </a:solidFill>
              </a:rPr>
              <a:t>(Isaías 53:7 ; Mateo 26:62-63)</a:t>
            </a:r>
            <a:endParaRPr lang="es-MX" sz="3200" dirty="0">
              <a:solidFill>
                <a:schemeClr val="accent5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 startAt="7"/>
            </a:pPr>
            <a:r>
              <a:rPr lang="es-MX" sz="3200" b="1" dirty="0" smtClean="0">
                <a:solidFill>
                  <a:schemeClr val="accent5">
                    <a:lumMod val="75000"/>
                  </a:schemeClr>
                </a:solidFill>
              </a:rPr>
              <a:t> Sufriría </a:t>
            </a:r>
            <a:r>
              <a:rPr lang="es-MX" sz="3200" b="1" dirty="0">
                <a:solidFill>
                  <a:schemeClr val="accent5">
                    <a:lumMod val="75000"/>
                  </a:schemeClr>
                </a:solidFill>
              </a:rPr>
              <a:t>por los </a:t>
            </a:r>
            <a:r>
              <a:rPr lang="es-MX" sz="3200" b="1" dirty="0" smtClean="0">
                <a:solidFill>
                  <a:schemeClr val="accent5">
                    <a:lumMod val="75000"/>
                  </a:schemeClr>
                </a:solidFill>
              </a:rPr>
              <a:t>demás </a:t>
            </a:r>
            <a:r>
              <a:rPr lang="es-MX" sz="3200" dirty="0" smtClean="0">
                <a:solidFill>
                  <a:schemeClr val="accent5">
                    <a:lumMod val="75000"/>
                  </a:schemeClr>
                </a:solidFill>
              </a:rPr>
              <a:t>(Isaías </a:t>
            </a:r>
            <a:r>
              <a:rPr lang="es-MX" sz="3200" dirty="0">
                <a:solidFill>
                  <a:schemeClr val="accent5">
                    <a:lumMod val="75000"/>
                  </a:schemeClr>
                </a:solidFill>
              </a:rPr>
              <a:t>53:4-5 </a:t>
            </a:r>
            <a:r>
              <a:rPr lang="es-MX" sz="3200" dirty="0" smtClean="0">
                <a:solidFill>
                  <a:schemeClr val="accent5">
                    <a:lumMod val="75000"/>
                  </a:schemeClr>
                </a:solidFill>
              </a:rPr>
              <a:t>Mateo 8:16-17)</a:t>
            </a:r>
            <a:endParaRPr lang="es-MX" sz="3200" dirty="0">
              <a:solidFill>
                <a:schemeClr val="accent5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 startAt="7"/>
            </a:pPr>
            <a:r>
              <a:rPr lang="es-MX" sz="3200" b="1" dirty="0" smtClean="0">
                <a:solidFill>
                  <a:schemeClr val="accent5">
                    <a:lumMod val="75000"/>
                  </a:schemeClr>
                </a:solidFill>
              </a:rPr>
              <a:t> Crucificado </a:t>
            </a:r>
            <a:r>
              <a:rPr lang="es-MX" sz="3200" b="1" dirty="0">
                <a:solidFill>
                  <a:schemeClr val="accent5">
                    <a:lumMod val="75000"/>
                  </a:schemeClr>
                </a:solidFill>
              </a:rPr>
              <a:t>con </a:t>
            </a:r>
            <a:r>
              <a:rPr lang="es-MX" sz="3200" b="1" dirty="0" smtClean="0">
                <a:solidFill>
                  <a:schemeClr val="accent5">
                    <a:lumMod val="75000"/>
                  </a:schemeClr>
                </a:solidFill>
              </a:rPr>
              <a:t>malhechores </a:t>
            </a:r>
            <a:r>
              <a:rPr lang="es-MX" sz="3200" dirty="0" smtClean="0">
                <a:solidFill>
                  <a:schemeClr val="accent5">
                    <a:lumMod val="75000"/>
                  </a:schemeClr>
                </a:solidFill>
              </a:rPr>
              <a:t>(Isaías </a:t>
            </a:r>
            <a:r>
              <a:rPr lang="es-MX" sz="3200" dirty="0">
                <a:solidFill>
                  <a:schemeClr val="accent5">
                    <a:lumMod val="75000"/>
                  </a:schemeClr>
                </a:solidFill>
              </a:rPr>
              <a:t>53:12 </a:t>
            </a:r>
            <a:r>
              <a:rPr lang="es-MX" sz="3200" dirty="0" smtClean="0">
                <a:solidFill>
                  <a:schemeClr val="accent5">
                    <a:lumMod val="75000"/>
                  </a:schemeClr>
                </a:solidFill>
              </a:rPr>
              <a:t>; Mateo 27:38)</a:t>
            </a:r>
            <a:endParaRPr lang="es-MX" sz="3200" dirty="0">
              <a:solidFill>
                <a:schemeClr val="accent5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 startAt="7"/>
            </a:pPr>
            <a:r>
              <a:rPr lang="es-MX" sz="3200" b="1" dirty="0" smtClean="0">
                <a:solidFill>
                  <a:schemeClr val="accent5">
                    <a:lumMod val="75000"/>
                  </a:schemeClr>
                </a:solidFill>
              </a:rPr>
              <a:t> Su </a:t>
            </a:r>
            <a:r>
              <a:rPr lang="es-MX" sz="3200" b="1" dirty="0">
                <a:solidFill>
                  <a:schemeClr val="accent5">
                    <a:lumMod val="75000"/>
                  </a:schemeClr>
                </a:solidFill>
              </a:rPr>
              <a:t>costado sería </a:t>
            </a:r>
            <a:r>
              <a:rPr lang="es-MX" sz="3200" b="1" dirty="0" smtClean="0">
                <a:solidFill>
                  <a:schemeClr val="accent5">
                    <a:lumMod val="75000"/>
                  </a:schemeClr>
                </a:solidFill>
              </a:rPr>
              <a:t>traspasado </a:t>
            </a:r>
            <a:r>
              <a:rPr lang="es-MX" sz="3200" dirty="0" smtClean="0">
                <a:solidFill>
                  <a:schemeClr val="accent5">
                    <a:lumMod val="75000"/>
                  </a:schemeClr>
                </a:solidFill>
              </a:rPr>
              <a:t>(Zacarías 12:10 ; Juan 19:34)</a:t>
            </a:r>
            <a:endParaRPr lang="es-MX" sz="3200" dirty="0">
              <a:solidFill>
                <a:schemeClr val="accent5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 startAt="7"/>
            </a:pPr>
            <a:r>
              <a:rPr lang="es-MX" sz="3200" b="1" dirty="0" smtClean="0">
                <a:solidFill>
                  <a:schemeClr val="accent5">
                    <a:lumMod val="75000"/>
                  </a:schemeClr>
                </a:solidFill>
              </a:rPr>
              <a:t> Sepultado </a:t>
            </a:r>
            <a:r>
              <a:rPr lang="es-MX" sz="3200" b="1" dirty="0">
                <a:solidFill>
                  <a:schemeClr val="accent5">
                    <a:lumMod val="75000"/>
                  </a:schemeClr>
                </a:solidFill>
              </a:rPr>
              <a:t>en una tumba de ricos </a:t>
            </a:r>
            <a:r>
              <a:rPr lang="es-MX" sz="3200" dirty="0">
                <a:solidFill>
                  <a:schemeClr val="accent5">
                    <a:lumMod val="75000"/>
                  </a:schemeClr>
                </a:solidFill>
              </a:rPr>
              <a:t>(Isaías 53:9 </a:t>
            </a:r>
            <a:r>
              <a:rPr lang="es-MX" sz="3200" dirty="0" smtClean="0">
                <a:solidFill>
                  <a:schemeClr val="accent5">
                    <a:lumMod val="75000"/>
                  </a:schemeClr>
                </a:solidFill>
              </a:rPr>
              <a:t>; Mateo 27:57-60)</a:t>
            </a:r>
            <a:endParaRPr lang="es-MX" sz="4400" dirty="0">
              <a:solidFill>
                <a:schemeClr val="accent5">
                  <a:lumMod val="75000"/>
                </a:schemeClr>
              </a:solidFill>
            </a:endParaRPr>
          </a:p>
          <a:p>
            <a:pPr marL="0" lvl="0" indent="0">
              <a:buNone/>
            </a:pPr>
            <a:endParaRPr lang="es-MX" sz="4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0" y="0"/>
            <a:ext cx="12192000" cy="97971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spcAft>
                <a:spcPts val="1950"/>
              </a:spcAft>
            </a:pPr>
            <a:r>
              <a:rPr lang="es-CL" sz="4000" b="1" cap="all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Profecías </a:t>
            </a:r>
            <a:r>
              <a:rPr lang="es-CL" sz="4000" b="1" cap="all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cumplidas</a:t>
            </a:r>
            <a:endParaRPr lang="es-CL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38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ergamino vertical 14"/>
          <p:cNvSpPr/>
          <p:nvPr/>
        </p:nvSpPr>
        <p:spPr>
          <a:xfrm>
            <a:off x="5872320" y="983221"/>
            <a:ext cx="6319680" cy="5712823"/>
          </a:xfrm>
          <a:prstGeom prst="verticalScroll">
            <a:avLst/>
          </a:prstGeom>
          <a:solidFill>
            <a:srgbClr val="0070C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rgbClr val="C00000"/>
              </a:solidFill>
            </a:endParaRPr>
          </a:p>
        </p:txBody>
      </p:sp>
      <p:sp>
        <p:nvSpPr>
          <p:cNvPr id="4" name="Pergamino vertical 3"/>
          <p:cNvSpPr/>
          <p:nvPr/>
        </p:nvSpPr>
        <p:spPr>
          <a:xfrm>
            <a:off x="0" y="983221"/>
            <a:ext cx="6319680" cy="5712823"/>
          </a:xfrm>
          <a:prstGeom prst="verticalScroll">
            <a:avLst/>
          </a:prstGeom>
          <a:solidFill>
            <a:srgbClr val="C0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rgbClr val="C0000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6077"/>
          </a:xfrm>
          <a:solidFill>
            <a:schemeClr val="accent4"/>
          </a:solidFill>
        </p:spPr>
        <p:txBody>
          <a:bodyPr/>
          <a:lstStyle/>
          <a:p>
            <a:r>
              <a:rPr lang="es-CL" b="1" dirty="0" smtClean="0">
                <a:solidFill>
                  <a:schemeClr val="bg1"/>
                </a:solidFill>
              </a:rPr>
              <a:t>CONCLUSIÓN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58213" y="408038"/>
            <a:ext cx="4403253" cy="576727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s-MX" sz="3600" b="1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s-CL" sz="3600" b="1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Libros Históricos</a:t>
            </a:r>
          </a:p>
          <a:p>
            <a:pPr marL="0" indent="0" algn="ctr">
              <a:buNone/>
            </a:pPr>
            <a:endParaRPr lang="es-CL" sz="3600" b="1" dirty="0" smtClean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s-CL" sz="3600" b="1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Principales temas</a:t>
            </a:r>
          </a:p>
          <a:p>
            <a:pPr marL="0" indent="0">
              <a:lnSpc>
                <a:spcPct val="100000"/>
              </a:lnSpc>
              <a:buNone/>
            </a:pPr>
            <a:endParaRPr lang="es-CL" sz="3600" b="1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s-MX" sz="3600" b="1" dirty="0" smtClean="0">
                <a:solidFill>
                  <a:schemeClr val="bg1"/>
                </a:solidFill>
              </a:rPr>
              <a:t>¿</a:t>
            </a:r>
            <a:r>
              <a:rPr lang="es-MX" sz="3600" b="1" dirty="0">
                <a:solidFill>
                  <a:schemeClr val="bg1"/>
                </a:solidFill>
              </a:rPr>
              <a:t>Por qué es importante estudiar los libros históricos</a:t>
            </a:r>
            <a:r>
              <a:rPr lang="es-MX" sz="3600" b="1" dirty="0" smtClean="0">
                <a:solidFill>
                  <a:schemeClr val="bg1"/>
                </a:solidFill>
              </a:rPr>
              <a:t>?</a:t>
            </a:r>
            <a:endParaRPr lang="es-CL" sz="3600" dirty="0">
              <a:solidFill>
                <a:schemeClr val="bg1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6679474" y="468998"/>
            <a:ext cx="494646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sz="3600" b="1" dirty="0" smtClean="0">
              <a:solidFill>
                <a:schemeClr val="bg1"/>
              </a:solidFill>
            </a:endParaRPr>
          </a:p>
          <a:p>
            <a:pPr algn="ctr"/>
            <a:r>
              <a:rPr lang="es-MX" sz="3600" b="1" dirty="0" smtClean="0">
                <a:solidFill>
                  <a:schemeClr val="bg1"/>
                </a:solidFill>
              </a:rPr>
              <a:t>Libros Proféticos</a:t>
            </a:r>
          </a:p>
          <a:p>
            <a:pPr algn="ctr"/>
            <a:endParaRPr lang="es-MX" sz="3600" b="1" dirty="0" smtClean="0">
              <a:solidFill>
                <a:schemeClr val="bg1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s-MX" sz="3600" b="1" dirty="0">
                <a:solidFill>
                  <a:schemeClr val="bg1"/>
                </a:solidFill>
              </a:rPr>
              <a:t>Vocabulario y </a:t>
            </a:r>
            <a:r>
              <a:rPr lang="es-MX" sz="3600" b="1" dirty="0" smtClean="0">
                <a:solidFill>
                  <a:schemeClr val="bg1"/>
                </a:solidFill>
              </a:rPr>
              <a:t>etimología</a:t>
            </a:r>
          </a:p>
          <a:p>
            <a:endParaRPr lang="es-MX" sz="3600" b="1" dirty="0" smtClean="0">
              <a:solidFill>
                <a:schemeClr val="bg1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s-MX" sz="3600" b="1" dirty="0">
                <a:solidFill>
                  <a:schemeClr val="bg1"/>
                </a:solidFill>
              </a:rPr>
              <a:t>Los profetas en </a:t>
            </a:r>
            <a:r>
              <a:rPr lang="es-MX" sz="3600" b="1" dirty="0" smtClean="0">
                <a:solidFill>
                  <a:schemeClr val="bg1"/>
                </a:solidFill>
              </a:rPr>
              <a:t>Israel</a:t>
            </a:r>
          </a:p>
          <a:p>
            <a:endParaRPr lang="es-MX" sz="3600" b="1" dirty="0">
              <a:solidFill>
                <a:schemeClr val="bg1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s-MX" sz="3600" b="1" dirty="0" smtClean="0">
                <a:solidFill>
                  <a:schemeClr val="bg1"/>
                </a:solidFill>
              </a:rPr>
              <a:t>Profecías </a:t>
            </a:r>
            <a:r>
              <a:rPr lang="es-MX" sz="3600" b="1" dirty="0">
                <a:solidFill>
                  <a:schemeClr val="bg1"/>
                </a:solidFill>
              </a:rPr>
              <a:t>cumplidas</a:t>
            </a:r>
          </a:p>
        </p:txBody>
      </p:sp>
    </p:spTree>
    <p:extLst>
      <p:ext uri="{BB962C8B-B14F-4D97-AF65-F5344CB8AC3E}">
        <p14:creationId xmlns:p14="http://schemas.microsoft.com/office/powerpoint/2010/main" val="2351655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60960" y="0"/>
            <a:ext cx="12192000" cy="100770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1950"/>
              </a:spcAft>
            </a:pPr>
            <a:r>
              <a:rPr lang="es-CL" sz="4400" b="1" cap="all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PARTE 1: Libros </a:t>
            </a:r>
            <a:r>
              <a:rPr lang="es-CL" sz="4400" b="1" cap="all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Históricos 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148" y="1802674"/>
            <a:ext cx="11402709" cy="4397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49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0" y="-1"/>
            <a:ext cx="12192000" cy="121049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sz="4000" b="1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Principales </a:t>
            </a:r>
            <a:r>
              <a:rPr lang="es-CL" sz="40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temas</a:t>
            </a:r>
          </a:p>
        </p:txBody>
      </p:sp>
      <p:sp>
        <p:nvSpPr>
          <p:cNvPr id="2" name="Rectángulo 1"/>
          <p:cNvSpPr/>
          <p:nvPr/>
        </p:nvSpPr>
        <p:spPr>
          <a:xfrm>
            <a:off x="1219199" y="1341120"/>
            <a:ext cx="8699863" cy="4931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1950"/>
              </a:spcAft>
              <a:buFont typeface="Wingdings" panose="05000000000000000000" pitchFamily="2" charset="2"/>
              <a:buChar char=""/>
            </a:pPr>
            <a:r>
              <a:rPr lang="es-CL" sz="3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conquista de Canaán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950"/>
              </a:spcAft>
              <a:buFont typeface="Wingdings" panose="05000000000000000000" pitchFamily="2" charset="2"/>
              <a:buChar char=""/>
            </a:pPr>
            <a:r>
              <a:rPr lang="es-CL" sz="3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Establecimiento de Israel en Canaán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950"/>
              </a:spcAft>
              <a:buFont typeface="Wingdings" panose="05000000000000000000" pitchFamily="2" charset="2"/>
              <a:buChar char=""/>
            </a:pPr>
            <a:r>
              <a:rPr lang="es-CL" sz="3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Período de florecimiento de Canaán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950"/>
              </a:spcAft>
              <a:buFont typeface="Wingdings" panose="05000000000000000000" pitchFamily="2" charset="2"/>
              <a:buChar char=""/>
            </a:pPr>
            <a:r>
              <a:rPr lang="es-CL" sz="3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Decadencia de Canaán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950"/>
              </a:spcAft>
              <a:buFont typeface="Wingdings" panose="05000000000000000000" pitchFamily="2" charset="2"/>
              <a:buChar char=""/>
            </a:pPr>
            <a:r>
              <a:rPr lang="es-CL" sz="3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Cautiverio Babilónico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950"/>
              </a:spcAft>
              <a:buFont typeface="Wingdings" panose="05000000000000000000" pitchFamily="2" charset="2"/>
              <a:buChar char=""/>
            </a:pPr>
            <a:r>
              <a:rPr lang="es-CL" sz="3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Restauración del pueblo a Palestina</a:t>
            </a:r>
            <a:endParaRPr lang="es-CL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51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-1" y="1542449"/>
            <a:ext cx="12052664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buNone/>
            </a:pPr>
            <a:r>
              <a:rPr lang="es-MX" sz="4000" b="1" dirty="0">
                <a:solidFill>
                  <a:srgbClr val="C00000"/>
                </a:solidFill>
                <a:latin typeface="+mn-lt"/>
              </a:rPr>
              <a:t>A-Los Libros Históricos complementan la historia contenida en el Pentateuco.</a:t>
            </a:r>
          </a:p>
          <a:p>
            <a:pPr marL="0" indent="0">
              <a:buNone/>
            </a:pPr>
            <a:endParaRPr lang="es-MX" sz="4000" b="1" dirty="0">
              <a:solidFill>
                <a:srgbClr val="C00000"/>
              </a:solidFill>
              <a:latin typeface="+mn-lt"/>
            </a:endParaRPr>
          </a:p>
          <a:p>
            <a:pPr marL="0" indent="0">
              <a:buNone/>
            </a:pPr>
            <a:r>
              <a:rPr lang="es-MX" sz="4000" b="1" dirty="0">
                <a:solidFill>
                  <a:srgbClr val="C00000"/>
                </a:solidFill>
                <a:latin typeface="+mn-lt"/>
              </a:rPr>
              <a:t>B-Los libros históricos hacen comprensibles algunos Salmos y libros Proféticos</a:t>
            </a:r>
            <a:r>
              <a:rPr lang="es-MX" sz="4000" b="1" dirty="0" smtClean="0">
                <a:solidFill>
                  <a:srgbClr val="C00000"/>
                </a:solidFill>
                <a:latin typeface="+mn-lt"/>
              </a:rPr>
              <a:t>. </a:t>
            </a:r>
            <a:r>
              <a:rPr lang="es-MX" sz="4000" dirty="0" smtClean="0">
                <a:solidFill>
                  <a:srgbClr val="C00000"/>
                </a:solidFill>
                <a:latin typeface="+mn-lt"/>
              </a:rPr>
              <a:t>Salmo </a:t>
            </a:r>
            <a:r>
              <a:rPr lang="es-MX" sz="4000" dirty="0">
                <a:solidFill>
                  <a:srgbClr val="C00000"/>
                </a:solidFill>
                <a:latin typeface="+mn-lt"/>
              </a:rPr>
              <a:t>51 </a:t>
            </a:r>
            <a:r>
              <a:rPr lang="es-MX" sz="4000" dirty="0" smtClean="0">
                <a:solidFill>
                  <a:srgbClr val="C00000"/>
                </a:solidFill>
                <a:latin typeface="+mn-lt"/>
              </a:rPr>
              <a:t>; 2 </a:t>
            </a:r>
            <a:r>
              <a:rPr lang="es-MX" sz="4000" dirty="0">
                <a:solidFill>
                  <a:srgbClr val="C00000"/>
                </a:solidFill>
                <a:latin typeface="+mn-lt"/>
              </a:rPr>
              <a:t>Samuel </a:t>
            </a:r>
            <a:r>
              <a:rPr lang="es-MX" sz="4000" dirty="0" smtClean="0">
                <a:solidFill>
                  <a:srgbClr val="C00000"/>
                </a:solidFill>
                <a:latin typeface="+mn-lt"/>
              </a:rPr>
              <a:t>12:1-15 ; Isaías </a:t>
            </a:r>
            <a:r>
              <a:rPr lang="es-MX" sz="4000" dirty="0">
                <a:solidFill>
                  <a:srgbClr val="C00000"/>
                </a:solidFill>
                <a:latin typeface="+mn-lt"/>
              </a:rPr>
              <a:t>1:1 </a:t>
            </a:r>
            <a:endParaRPr lang="es-MX" sz="4000" dirty="0" smtClean="0">
              <a:solidFill>
                <a:srgbClr val="C00000"/>
              </a:solidFill>
              <a:latin typeface="+mn-lt"/>
            </a:endParaRPr>
          </a:p>
          <a:p>
            <a:pPr marL="0" indent="0">
              <a:buNone/>
            </a:pPr>
            <a:endParaRPr lang="es-MX" sz="4000" b="1" dirty="0" smtClean="0">
              <a:solidFill>
                <a:srgbClr val="C00000"/>
              </a:solidFill>
              <a:latin typeface="+mn-lt"/>
            </a:endParaRPr>
          </a:p>
          <a:p>
            <a:pPr marL="0" indent="0">
              <a:buNone/>
            </a:pPr>
            <a:r>
              <a:rPr lang="es-MX" sz="4000" b="1" dirty="0" smtClean="0">
                <a:solidFill>
                  <a:srgbClr val="C00000"/>
                </a:solidFill>
                <a:latin typeface="+mn-lt"/>
              </a:rPr>
              <a:t>C-Los </a:t>
            </a:r>
            <a:r>
              <a:rPr lang="es-MX" sz="4000" b="1" dirty="0">
                <a:solidFill>
                  <a:srgbClr val="C00000"/>
                </a:solidFill>
                <a:latin typeface="+mn-lt"/>
              </a:rPr>
              <a:t>Libros Históricos iluminan las verdades del Nuevo Testamento</a:t>
            </a:r>
            <a:r>
              <a:rPr lang="es-MX" sz="4000" b="1" dirty="0" smtClean="0">
                <a:solidFill>
                  <a:srgbClr val="C00000"/>
                </a:solidFill>
                <a:latin typeface="+mn-lt"/>
              </a:rPr>
              <a:t>. </a:t>
            </a:r>
            <a:r>
              <a:rPr lang="es-MX" sz="4000" dirty="0" smtClean="0">
                <a:solidFill>
                  <a:srgbClr val="C00000"/>
                </a:solidFill>
                <a:latin typeface="+mn-lt"/>
              </a:rPr>
              <a:t>(</a:t>
            </a:r>
            <a:r>
              <a:rPr lang="es-MX" sz="4000" dirty="0">
                <a:solidFill>
                  <a:srgbClr val="C00000"/>
                </a:solidFill>
                <a:latin typeface="+mn-lt"/>
              </a:rPr>
              <a:t>Luc.4:24-27</a:t>
            </a:r>
            <a:r>
              <a:rPr lang="es-MX" sz="4000" dirty="0" smtClean="0">
                <a:solidFill>
                  <a:srgbClr val="C00000"/>
                </a:solidFill>
                <a:latin typeface="+mn-lt"/>
              </a:rPr>
              <a:t>).</a:t>
            </a:r>
            <a:endParaRPr lang="es-MX" sz="40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0" y="-1"/>
            <a:ext cx="12192000" cy="1293153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spcAft>
                <a:spcPts val="1950"/>
              </a:spcAft>
            </a:pPr>
            <a:r>
              <a:rPr lang="es-MX" sz="4000" b="1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¿Por </a:t>
            </a:r>
            <a:r>
              <a:rPr lang="es-MX" sz="40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qué es importante estudiar los libros históricos?</a:t>
            </a:r>
            <a:endParaRPr lang="es-CL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86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0" y="1293152"/>
            <a:ext cx="11817532" cy="5410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buNone/>
            </a:pPr>
            <a:r>
              <a:rPr lang="es-MX" sz="4000" b="1" dirty="0" smtClean="0">
                <a:solidFill>
                  <a:srgbClr val="C00000"/>
                </a:solidFill>
                <a:latin typeface="+mn-lt"/>
              </a:rPr>
              <a:t>D-La </a:t>
            </a:r>
            <a:r>
              <a:rPr lang="es-MX" sz="4000" b="1" dirty="0">
                <a:solidFill>
                  <a:srgbClr val="C00000"/>
                </a:solidFill>
                <a:latin typeface="+mn-lt"/>
              </a:rPr>
              <a:t>historia sagrada enseña grandes lecciones morales y espirituales</a:t>
            </a:r>
            <a:r>
              <a:rPr lang="es-MX" sz="4000" b="1" dirty="0" smtClean="0">
                <a:solidFill>
                  <a:srgbClr val="C00000"/>
                </a:solidFill>
                <a:latin typeface="+mn-lt"/>
              </a:rPr>
              <a:t>. </a:t>
            </a:r>
            <a:r>
              <a:rPr lang="es-MX" sz="4000" dirty="0" smtClean="0">
                <a:solidFill>
                  <a:srgbClr val="C00000"/>
                </a:solidFill>
                <a:latin typeface="+mn-lt"/>
              </a:rPr>
              <a:t>(</a:t>
            </a:r>
            <a:r>
              <a:rPr lang="es-MX" sz="4000" dirty="0">
                <a:solidFill>
                  <a:srgbClr val="C00000"/>
                </a:solidFill>
                <a:latin typeface="+mn-lt"/>
              </a:rPr>
              <a:t>Hebreos 11 ; Santiago.5:17-18)</a:t>
            </a:r>
          </a:p>
          <a:p>
            <a:pPr marL="0" indent="0">
              <a:buNone/>
            </a:pPr>
            <a:endParaRPr lang="es-MX" sz="4000" b="1" dirty="0" smtClean="0">
              <a:solidFill>
                <a:srgbClr val="C00000"/>
              </a:solidFill>
              <a:latin typeface="+mn-lt"/>
            </a:endParaRPr>
          </a:p>
          <a:p>
            <a:pPr marL="0" indent="0">
              <a:buNone/>
            </a:pPr>
            <a:endParaRPr lang="es-MX" sz="4000" b="1" dirty="0">
              <a:solidFill>
                <a:srgbClr val="C00000"/>
              </a:solidFill>
              <a:latin typeface="+mn-lt"/>
            </a:endParaRPr>
          </a:p>
          <a:p>
            <a:pPr marL="0" indent="0">
              <a:buNone/>
            </a:pPr>
            <a:r>
              <a:rPr lang="es-MX" sz="4000" b="1" dirty="0">
                <a:solidFill>
                  <a:srgbClr val="C00000"/>
                </a:solidFill>
                <a:latin typeface="+mn-lt"/>
              </a:rPr>
              <a:t>E-Se manifiesta el carácter personal de Dios en su trato con su pueblo escogido. </a:t>
            </a:r>
          </a:p>
          <a:p>
            <a:pPr marL="0" indent="0">
              <a:buNone/>
            </a:pPr>
            <a:endParaRPr lang="es-MX" sz="1400" b="1" dirty="0" smtClean="0">
              <a:solidFill>
                <a:srgbClr val="C00000"/>
              </a:solidFill>
              <a:latin typeface="+mn-lt"/>
            </a:endParaRPr>
          </a:p>
          <a:p>
            <a:pPr marL="0" indent="0">
              <a:buNone/>
            </a:pPr>
            <a:endParaRPr lang="es-MX" sz="4000" b="1" dirty="0">
              <a:solidFill>
                <a:srgbClr val="C00000"/>
              </a:solidFill>
              <a:latin typeface="+mn-lt"/>
            </a:endParaRPr>
          </a:p>
          <a:p>
            <a:pPr marL="0" indent="0">
              <a:buNone/>
            </a:pPr>
            <a:r>
              <a:rPr lang="es-MX" sz="4000" b="1" dirty="0">
                <a:solidFill>
                  <a:srgbClr val="C00000"/>
                </a:solidFill>
                <a:latin typeface="+mn-lt"/>
              </a:rPr>
              <a:t>F-Denotan el protagonismo del Dios de la Historia.</a:t>
            </a:r>
          </a:p>
          <a:p>
            <a:pPr marL="0" indent="0">
              <a:buNone/>
            </a:pPr>
            <a:r>
              <a:rPr lang="es-MX" sz="4000" dirty="0" smtClean="0">
                <a:solidFill>
                  <a:srgbClr val="C00000"/>
                </a:solidFill>
                <a:latin typeface="+mn-lt"/>
              </a:rPr>
              <a:t>(</a:t>
            </a:r>
            <a:r>
              <a:rPr lang="es-CL" sz="4000" dirty="0">
                <a:solidFill>
                  <a:srgbClr val="C00000"/>
                </a:solidFill>
                <a:latin typeface="+mn-lt"/>
              </a:rPr>
              <a:t>2 Reyes 18 y 19 </a:t>
            </a:r>
            <a:r>
              <a:rPr lang="es-CL" dirty="0" smtClean="0">
                <a:solidFill>
                  <a:srgbClr val="C00000"/>
                </a:solidFill>
              </a:rPr>
              <a:t>; </a:t>
            </a:r>
            <a:r>
              <a:rPr lang="es-MX" sz="4000" dirty="0" smtClean="0">
                <a:solidFill>
                  <a:srgbClr val="C00000"/>
                </a:solidFill>
                <a:latin typeface="+mn-lt"/>
              </a:rPr>
              <a:t>2 Reyes.19:35</a:t>
            </a:r>
            <a:r>
              <a:rPr lang="es-MX" sz="4000" dirty="0">
                <a:solidFill>
                  <a:srgbClr val="C00000"/>
                </a:solidFill>
                <a:latin typeface="+mn-lt"/>
              </a:rPr>
              <a:t>)</a:t>
            </a:r>
          </a:p>
        </p:txBody>
      </p:sp>
      <p:sp>
        <p:nvSpPr>
          <p:cNvPr id="7" name="Rectángulo 6"/>
          <p:cNvSpPr/>
          <p:nvPr/>
        </p:nvSpPr>
        <p:spPr>
          <a:xfrm>
            <a:off x="0" y="-1"/>
            <a:ext cx="12192000" cy="1293153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spcAft>
                <a:spcPts val="1950"/>
              </a:spcAft>
            </a:pPr>
            <a:r>
              <a:rPr lang="es-MX" sz="4000" b="1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¿Por </a:t>
            </a:r>
            <a:r>
              <a:rPr lang="es-MX" sz="40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qué es importante estudiar los libros históricos?</a:t>
            </a:r>
            <a:endParaRPr lang="es-CL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45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0" y="0"/>
            <a:ext cx="12192000" cy="9983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7000"/>
              </a:lnSpc>
              <a:spcAft>
                <a:spcPts val="1950"/>
              </a:spcAft>
            </a:pPr>
            <a:r>
              <a:rPr lang="es-MX" sz="4400" b="1" cap="all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Parte 2:  LOS LIBROS PROFETICOS</a:t>
            </a:r>
            <a:endParaRPr lang="es-CL" sz="3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794" y="1088572"/>
            <a:ext cx="5131162" cy="5566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06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8377" y="1199294"/>
            <a:ext cx="11826240" cy="5593391"/>
          </a:xfrm>
          <a:noFill/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s-CL" sz="4200" b="1" cap="all" dirty="0" smtClean="0">
                <a:solidFill>
                  <a:srgbClr val="002060"/>
                </a:solidFill>
              </a:rPr>
              <a:t>Profeta : </a:t>
            </a:r>
            <a:r>
              <a:rPr lang="es-CL" sz="4200" cap="all" dirty="0" smtClean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es-CL" sz="3200" cap="all" dirty="0" smtClean="0">
                <a:solidFill>
                  <a:srgbClr val="002060"/>
                </a:solidFill>
              </a:rPr>
              <a:t>“hablar </a:t>
            </a:r>
            <a:r>
              <a:rPr lang="es-CL" sz="3200" cap="all" dirty="0">
                <a:solidFill>
                  <a:srgbClr val="002060"/>
                </a:solidFill>
              </a:rPr>
              <a:t>en vez </a:t>
            </a:r>
            <a:r>
              <a:rPr lang="es-CL" sz="3200" cap="all" dirty="0" smtClean="0">
                <a:solidFill>
                  <a:srgbClr val="002060"/>
                </a:solidFill>
              </a:rPr>
              <a:t>de”</a:t>
            </a:r>
          </a:p>
          <a:p>
            <a:pPr marL="0" lvl="0" indent="0">
              <a:buNone/>
            </a:pPr>
            <a:r>
              <a:rPr lang="es-CL" sz="3200" cap="all" dirty="0">
                <a:solidFill>
                  <a:srgbClr val="002060"/>
                </a:solidFill>
              </a:rPr>
              <a:t>	</a:t>
            </a:r>
            <a:r>
              <a:rPr lang="es-CL" sz="3200" cap="all" dirty="0" smtClean="0">
                <a:solidFill>
                  <a:srgbClr val="002060"/>
                </a:solidFill>
              </a:rPr>
              <a:t>		“ser </a:t>
            </a:r>
            <a:r>
              <a:rPr lang="es-CL" sz="3200" cap="all" dirty="0">
                <a:solidFill>
                  <a:srgbClr val="002060"/>
                </a:solidFill>
              </a:rPr>
              <a:t>portavoz </a:t>
            </a:r>
            <a:r>
              <a:rPr lang="es-CL" sz="3200" cap="all" dirty="0" smtClean="0">
                <a:solidFill>
                  <a:srgbClr val="002060"/>
                </a:solidFill>
              </a:rPr>
              <a:t>de”</a:t>
            </a:r>
          </a:p>
          <a:p>
            <a:pPr marL="0" lvl="0" indent="0">
              <a:buNone/>
            </a:pPr>
            <a:r>
              <a:rPr lang="es-CL" sz="3200" cap="all" dirty="0">
                <a:solidFill>
                  <a:srgbClr val="002060"/>
                </a:solidFill>
              </a:rPr>
              <a:t>	</a:t>
            </a:r>
            <a:r>
              <a:rPr lang="es-CL" sz="3200" cap="all" dirty="0" smtClean="0">
                <a:solidFill>
                  <a:srgbClr val="002060"/>
                </a:solidFill>
              </a:rPr>
              <a:t>		“hablar </a:t>
            </a:r>
            <a:r>
              <a:rPr lang="es-CL" sz="3200" cap="all" dirty="0">
                <a:solidFill>
                  <a:srgbClr val="002060"/>
                </a:solidFill>
              </a:rPr>
              <a:t>ante </a:t>
            </a:r>
            <a:r>
              <a:rPr lang="es-CL" sz="3200" cap="all" dirty="0" smtClean="0">
                <a:solidFill>
                  <a:srgbClr val="002060"/>
                </a:solidFill>
              </a:rPr>
              <a:t>alguien”</a:t>
            </a:r>
          </a:p>
          <a:p>
            <a:pPr marL="0" lvl="0" indent="0">
              <a:buNone/>
            </a:pPr>
            <a:r>
              <a:rPr lang="es-CL" sz="3200" cap="all" dirty="0">
                <a:solidFill>
                  <a:srgbClr val="002060"/>
                </a:solidFill>
              </a:rPr>
              <a:t>	</a:t>
            </a:r>
            <a:r>
              <a:rPr lang="es-CL" sz="3200" cap="all" dirty="0" smtClean="0">
                <a:solidFill>
                  <a:srgbClr val="002060"/>
                </a:solidFill>
              </a:rPr>
              <a:t>		“hablar </a:t>
            </a:r>
            <a:r>
              <a:rPr lang="es-CL" sz="3200" cap="all" dirty="0">
                <a:solidFill>
                  <a:srgbClr val="002060"/>
                </a:solidFill>
              </a:rPr>
              <a:t>en voz </a:t>
            </a:r>
            <a:r>
              <a:rPr lang="es-CL" sz="3200" cap="all" dirty="0" smtClean="0">
                <a:solidFill>
                  <a:srgbClr val="002060"/>
                </a:solidFill>
              </a:rPr>
              <a:t>alta”</a:t>
            </a:r>
          </a:p>
          <a:p>
            <a:pPr marL="0" lvl="0" indent="0">
              <a:buNone/>
            </a:pPr>
            <a:endParaRPr lang="es-CL" sz="1100" cap="all" dirty="0" smtClean="0">
              <a:solidFill>
                <a:srgbClr val="002060"/>
              </a:solidFill>
            </a:endParaRPr>
          </a:p>
          <a:p>
            <a:pPr marL="0" lvl="0" indent="0">
              <a:buNone/>
            </a:pPr>
            <a:r>
              <a:rPr lang="es-CL" sz="4200" b="1" cap="all" dirty="0" err="1">
                <a:solidFill>
                  <a:srgbClr val="002060"/>
                </a:solidFill>
              </a:rPr>
              <a:t>nabÍ</a:t>
            </a:r>
            <a:r>
              <a:rPr lang="es-CL" sz="4200" cap="all" dirty="0">
                <a:solidFill>
                  <a:srgbClr val="002060"/>
                </a:solidFill>
              </a:rPr>
              <a:t> </a:t>
            </a:r>
            <a:r>
              <a:rPr lang="es-CL" sz="3600" cap="all" dirty="0" smtClean="0">
                <a:solidFill>
                  <a:srgbClr val="002060"/>
                </a:solidFill>
              </a:rPr>
              <a:t>(</a:t>
            </a:r>
            <a:r>
              <a:rPr lang="es-CL" sz="3600" dirty="0" smtClean="0">
                <a:solidFill>
                  <a:srgbClr val="002060"/>
                </a:solidFill>
              </a:rPr>
              <a:t>Hebreo</a:t>
            </a:r>
            <a:r>
              <a:rPr lang="es-CL" sz="3600" cap="all" dirty="0" smtClean="0">
                <a:solidFill>
                  <a:srgbClr val="002060"/>
                </a:solidFill>
              </a:rPr>
              <a:t>): </a:t>
            </a:r>
            <a:r>
              <a:rPr lang="es-CL" sz="4200" cap="all" dirty="0" smtClean="0">
                <a:solidFill>
                  <a:srgbClr val="002060"/>
                </a:solidFill>
              </a:rPr>
              <a:t>llamado </a:t>
            </a:r>
          </a:p>
          <a:p>
            <a:pPr marL="0" lvl="0" indent="0">
              <a:buNone/>
            </a:pPr>
            <a:r>
              <a:rPr lang="es-CL" sz="4200" b="1" cap="all" dirty="0" err="1" smtClean="0">
                <a:solidFill>
                  <a:srgbClr val="002060"/>
                </a:solidFill>
              </a:rPr>
              <a:t>Hozeh</a:t>
            </a:r>
            <a:r>
              <a:rPr lang="es-CL" dirty="0" smtClean="0"/>
              <a:t> </a:t>
            </a:r>
            <a:r>
              <a:rPr lang="es-CL" sz="3600" cap="all" dirty="0">
                <a:solidFill>
                  <a:srgbClr val="002060"/>
                </a:solidFill>
              </a:rPr>
              <a:t>(</a:t>
            </a:r>
            <a:r>
              <a:rPr lang="es-CL" sz="3600" dirty="0" smtClean="0">
                <a:solidFill>
                  <a:srgbClr val="002060"/>
                </a:solidFill>
              </a:rPr>
              <a:t>Hebreo</a:t>
            </a:r>
            <a:r>
              <a:rPr lang="es-CL" sz="3600" cap="all" dirty="0">
                <a:solidFill>
                  <a:srgbClr val="002060"/>
                </a:solidFill>
              </a:rPr>
              <a:t>): </a:t>
            </a:r>
            <a:r>
              <a:rPr lang="es-CL" sz="4200" cap="all" dirty="0" smtClean="0">
                <a:solidFill>
                  <a:srgbClr val="002060"/>
                </a:solidFill>
              </a:rPr>
              <a:t>vidente </a:t>
            </a:r>
            <a:r>
              <a:rPr lang="es-CL" sz="3600" dirty="0">
                <a:solidFill>
                  <a:srgbClr val="002060"/>
                </a:solidFill>
              </a:rPr>
              <a:t>(2 Sm 24,11; Am 7,12)</a:t>
            </a:r>
          </a:p>
          <a:p>
            <a:pPr marL="0" indent="0">
              <a:buNone/>
            </a:pPr>
            <a:r>
              <a:rPr lang="es-CL" sz="4200" b="1" cap="all" dirty="0" err="1" smtClean="0">
                <a:solidFill>
                  <a:srgbClr val="002060"/>
                </a:solidFill>
              </a:rPr>
              <a:t>Roeh</a:t>
            </a:r>
            <a:r>
              <a:rPr lang="es-CL" sz="4200" cap="all" dirty="0" smtClean="0">
                <a:solidFill>
                  <a:srgbClr val="002060"/>
                </a:solidFill>
              </a:rPr>
              <a:t> </a:t>
            </a:r>
            <a:r>
              <a:rPr lang="es-CL" sz="3600" cap="all" dirty="0" smtClean="0">
                <a:solidFill>
                  <a:srgbClr val="002060"/>
                </a:solidFill>
              </a:rPr>
              <a:t>(</a:t>
            </a:r>
            <a:r>
              <a:rPr lang="es-CL" sz="3600" dirty="0" smtClean="0">
                <a:solidFill>
                  <a:srgbClr val="002060"/>
                </a:solidFill>
              </a:rPr>
              <a:t>Hebreo</a:t>
            </a:r>
            <a:r>
              <a:rPr lang="es-CL" sz="3600" cap="all" dirty="0" smtClean="0">
                <a:solidFill>
                  <a:srgbClr val="002060"/>
                </a:solidFill>
              </a:rPr>
              <a:t>): </a:t>
            </a:r>
            <a:r>
              <a:rPr lang="es-CL" sz="4200" cap="all" dirty="0" smtClean="0">
                <a:solidFill>
                  <a:srgbClr val="002060"/>
                </a:solidFill>
              </a:rPr>
              <a:t>vidente (</a:t>
            </a:r>
            <a:r>
              <a:rPr lang="es-CL" sz="3600" dirty="0" smtClean="0">
                <a:solidFill>
                  <a:srgbClr val="002060"/>
                </a:solidFill>
              </a:rPr>
              <a:t>1 </a:t>
            </a:r>
            <a:r>
              <a:rPr lang="es-CL" sz="3600" dirty="0">
                <a:solidFill>
                  <a:srgbClr val="002060"/>
                </a:solidFill>
              </a:rPr>
              <a:t>Sm </a:t>
            </a:r>
            <a:r>
              <a:rPr lang="es-CL" sz="3600" dirty="0" smtClean="0">
                <a:solidFill>
                  <a:srgbClr val="002060"/>
                </a:solidFill>
              </a:rPr>
              <a:t>9,9.11.18.19)</a:t>
            </a:r>
          </a:p>
          <a:p>
            <a:pPr marL="0" indent="0">
              <a:buNone/>
            </a:pPr>
            <a:endParaRPr lang="es-CL" sz="400" dirty="0" smtClean="0">
              <a:solidFill>
                <a:srgbClr val="002060"/>
              </a:solidFill>
            </a:endParaRPr>
          </a:p>
          <a:p>
            <a:pPr marL="0" lvl="0" indent="0">
              <a:buNone/>
            </a:pPr>
            <a:r>
              <a:rPr lang="es-CL" sz="3600" b="1" dirty="0" smtClean="0">
                <a:solidFill>
                  <a:srgbClr val="002060"/>
                </a:solidFill>
              </a:rPr>
              <a:t>“Hombre </a:t>
            </a:r>
            <a:r>
              <a:rPr lang="es-CL" sz="3600" b="1" dirty="0">
                <a:solidFill>
                  <a:srgbClr val="002060"/>
                </a:solidFill>
              </a:rPr>
              <a:t>de </a:t>
            </a:r>
            <a:r>
              <a:rPr lang="es-CL" sz="3600" b="1" dirty="0" smtClean="0">
                <a:solidFill>
                  <a:srgbClr val="002060"/>
                </a:solidFill>
              </a:rPr>
              <a:t>Dios” </a:t>
            </a:r>
            <a:r>
              <a:rPr lang="es-CL" sz="3600" dirty="0">
                <a:solidFill>
                  <a:srgbClr val="002060"/>
                </a:solidFill>
              </a:rPr>
              <a:t>(1 Sm 9,6), </a:t>
            </a:r>
            <a:r>
              <a:rPr lang="es-CL" sz="3600" dirty="0" smtClean="0">
                <a:solidFill>
                  <a:srgbClr val="002060"/>
                </a:solidFill>
              </a:rPr>
              <a:t>“</a:t>
            </a:r>
            <a:r>
              <a:rPr lang="es-CL" sz="3600" b="1" dirty="0">
                <a:solidFill>
                  <a:srgbClr val="002060"/>
                </a:solidFill>
              </a:rPr>
              <a:t>S</a:t>
            </a:r>
            <a:r>
              <a:rPr lang="es-CL" sz="3600" b="1" dirty="0" smtClean="0">
                <a:solidFill>
                  <a:srgbClr val="002060"/>
                </a:solidFill>
              </a:rPr>
              <a:t>oñador” </a:t>
            </a:r>
            <a:r>
              <a:rPr lang="es-CL" sz="3600" dirty="0">
                <a:solidFill>
                  <a:srgbClr val="002060"/>
                </a:solidFill>
              </a:rPr>
              <a:t>(</a:t>
            </a:r>
            <a:r>
              <a:rPr lang="es-CL" sz="3600" dirty="0" err="1">
                <a:solidFill>
                  <a:srgbClr val="002060"/>
                </a:solidFill>
              </a:rPr>
              <a:t>Dt</a:t>
            </a:r>
            <a:r>
              <a:rPr lang="es-CL" sz="3600" dirty="0">
                <a:solidFill>
                  <a:srgbClr val="002060"/>
                </a:solidFill>
              </a:rPr>
              <a:t> 13,2</a:t>
            </a:r>
            <a:r>
              <a:rPr lang="es-CL" sz="3600" dirty="0" smtClean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" y="-1"/>
            <a:ext cx="12192000" cy="113833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spcAft>
                <a:spcPts val="1950"/>
              </a:spcAft>
            </a:pPr>
            <a:r>
              <a:rPr lang="es-CL" sz="4000" b="1" cap="all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Vocabulario </a:t>
            </a:r>
            <a:r>
              <a:rPr lang="es-CL" sz="4000" b="1" cap="all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 etimología</a:t>
            </a:r>
            <a:endParaRPr lang="es-CL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57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8376" y="1199294"/>
            <a:ext cx="12392297" cy="5593391"/>
          </a:xfrm>
          <a:noFill/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s-CL" sz="4200" b="1" cap="all" dirty="0">
                <a:solidFill>
                  <a:srgbClr val="002060"/>
                </a:solidFill>
              </a:rPr>
              <a:t>¿</a:t>
            </a:r>
            <a:r>
              <a:rPr lang="es-CL" sz="4200" b="1" cap="all" dirty="0" smtClean="0">
                <a:solidFill>
                  <a:srgbClr val="002060"/>
                </a:solidFill>
              </a:rPr>
              <a:t>Quiénes </a:t>
            </a:r>
            <a:r>
              <a:rPr lang="es-CL" sz="4200" b="1" cap="all" dirty="0">
                <a:solidFill>
                  <a:srgbClr val="002060"/>
                </a:solidFill>
              </a:rPr>
              <a:t>eran estos personajes? </a:t>
            </a:r>
            <a:endParaRPr lang="es-CL" sz="4200" b="1" cap="all" dirty="0" smtClean="0">
              <a:solidFill>
                <a:srgbClr val="002060"/>
              </a:solidFill>
            </a:endParaRPr>
          </a:p>
          <a:p>
            <a:pPr marL="0" lvl="0" indent="0">
              <a:buNone/>
            </a:pPr>
            <a:endParaRPr lang="es-CL" sz="100" b="1" cap="all" dirty="0" smtClean="0">
              <a:solidFill>
                <a:srgbClr val="002060"/>
              </a:solidFill>
            </a:endParaRPr>
          </a:p>
          <a:p>
            <a:pPr lvl="0" indent="-540000">
              <a:lnSpc>
                <a:spcPts val="5600"/>
              </a:lnSpc>
              <a:buClr>
                <a:srgbClr val="FF0000"/>
              </a:buClr>
              <a:buSzPct val="126000"/>
              <a:buFont typeface="Wingdings" panose="05000000000000000000" pitchFamily="2" charset="2"/>
              <a:buChar char="ü"/>
            </a:pPr>
            <a:r>
              <a:rPr lang="es-MX" sz="4000" cap="all" dirty="0" smtClean="0">
                <a:solidFill>
                  <a:srgbClr val="002060"/>
                </a:solidFill>
              </a:rPr>
              <a:t> Jeremías </a:t>
            </a:r>
            <a:r>
              <a:rPr lang="es-MX" sz="4000" cap="all" dirty="0">
                <a:solidFill>
                  <a:srgbClr val="002060"/>
                </a:solidFill>
              </a:rPr>
              <a:t>7:25 ; </a:t>
            </a:r>
            <a:r>
              <a:rPr lang="es-MX" sz="4000" cap="all" dirty="0" smtClean="0">
                <a:solidFill>
                  <a:srgbClr val="002060"/>
                </a:solidFill>
              </a:rPr>
              <a:t>Amos 2:11</a:t>
            </a:r>
            <a:endParaRPr lang="es-MX" sz="4000" cap="all" dirty="0">
              <a:solidFill>
                <a:srgbClr val="002060"/>
              </a:solidFill>
            </a:endParaRPr>
          </a:p>
          <a:p>
            <a:pPr lvl="0" indent="-540000">
              <a:lnSpc>
                <a:spcPts val="5600"/>
              </a:lnSpc>
              <a:buClr>
                <a:srgbClr val="FF0000"/>
              </a:buClr>
              <a:buSzPct val="126000"/>
              <a:buFont typeface="Wingdings" panose="05000000000000000000" pitchFamily="2" charset="2"/>
              <a:buChar char="ü"/>
            </a:pPr>
            <a:r>
              <a:rPr lang="es-MX" sz="4000" cap="all" dirty="0" smtClean="0">
                <a:solidFill>
                  <a:srgbClr val="002060"/>
                </a:solidFill>
              </a:rPr>
              <a:t> 1 </a:t>
            </a:r>
            <a:r>
              <a:rPr lang="es-MX" sz="4000" cap="all" dirty="0">
                <a:solidFill>
                  <a:srgbClr val="002060"/>
                </a:solidFill>
              </a:rPr>
              <a:t>Reyes </a:t>
            </a:r>
            <a:r>
              <a:rPr lang="es-MX" sz="4000" cap="all" dirty="0" smtClean="0">
                <a:solidFill>
                  <a:srgbClr val="002060"/>
                </a:solidFill>
              </a:rPr>
              <a:t>19:19-20 ; Amos 7:14-15; Jeremías 1:5 ;</a:t>
            </a:r>
            <a:r>
              <a:rPr lang="es-MX" sz="4000" cap="all" dirty="0">
                <a:solidFill>
                  <a:srgbClr val="002060"/>
                </a:solidFill>
              </a:rPr>
              <a:t> </a:t>
            </a:r>
            <a:r>
              <a:rPr lang="es-MX" sz="4000" cap="all" dirty="0" smtClean="0">
                <a:solidFill>
                  <a:srgbClr val="002060"/>
                </a:solidFill>
              </a:rPr>
              <a:t> 	Ezequiel 1:1; 2:2-3</a:t>
            </a:r>
            <a:endParaRPr lang="es-MX" sz="4000" cap="all" dirty="0">
              <a:solidFill>
                <a:srgbClr val="002060"/>
              </a:solidFill>
            </a:endParaRPr>
          </a:p>
          <a:p>
            <a:pPr lvl="0" indent="-540000">
              <a:lnSpc>
                <a:spcPts val="5600"/>
              </a:lnSpc>
              <a:buClr>
                <a:srgbClr val="FF0000"/>
              </a:buClr>
              <a:buSzPct val="126000"/>
              <a:buFont typeface="Wingdings" panose="05000000000000000000" pitchFamily="2" charset="2"/>
              <a:buChar char="ü"/>
            </a:pPr>
            <a:r>
              <a:rPr lang="es-MX" sz="4000" cap="all" dirty="0" smtClean="0">
                <a:solidFill>
                  <a:srgbClr val="002060"/>
                </a:solidFill>
              </a:rPr>
              <a:t> Deuteronomio </a:t>
            </a:r>
            <a:r>
              <a:rPr lang="es-MX" sz="4000" cap="all" dirty="0">
                <a:solidFill>
                  <a:srgbClr val="002060"/>
                </a:solidFill>
              </a:rPr>
              <a:t>18:18</a:t>
            </a:r>
          </a:p>
          <a:p>
            <a:pPr lvl="0" indent="-540000">
              <a:lnSpc>
                <a:spcPts val="5600"/>
              </a:lnSpc>
              <a:buClr>
                <a:srgbClr val="FF0000"/>
              </a:buClr>
              <a:buSzPct val="126000"/>
              <a:buFont typeface="Wingdings" panose="05000000000000000000" pitchFamily="2" charset="2"/>
              <a:buChar char="ü"/>
            </a:pPr>
            <a:r>
              <a:rPr lang="es-MX" sz="4000" cap="all" dirty="0" smtClean="0">
                <a:solidFill>
                  <a:srgbClr val="002060"/>
                </a:solidFill>
              </a:rPr>
              <a:t> Natán </a:t>
            </a:r>
            <a:r>
              <a:rPr lang="es-MX" sz="4000" cap="all" dirty="0">
                <a:solidFill>
                  <a:srgbClr val="002060"/>
                </a:solidFill>
              </a:rPr>
              <a:t>(2 Samuel 7:4-5) </a:t>
            </a:r>
          </a:p>
          <a:p>
            <a:pPr lvl="0" indent="-540000">
              <a:lnSpc>
                <a:spcPts val="5600"/>
              </a:lnSpc>
              <a:buClr>
                <a:srgbClr val="FF0000"/>
              </a:buClr>
              <a:buSzPct val="126000"/>
              <a:buFont typeface="Wingdings" panose="05000000000000000000" pitchFamily="2" charset="2"/>
              <a:buChar char="ü"/>
            </a:pPr>
            <a:r>
              <a:rPr lang="es-MX" sz="4000" cap="all" dirty="0" smtClean="0">
                <a:solidFill>
                  <a:srgbClr val="002060"/>
                </a:solidFill>
              </a:rPr>
              <a:t> 1 </a:t>
            </a:r>
            <a:r>
              <a:rPr lang="es-MX" sz="4000" cap="all" dirty="0">
                <a:solidFill>
                  <a:srgbClr val="002060"/>
                </a:solidFill>
              </a:rPr>
              <a:t>Reyes </a:t>
            </a:r>
            <a:r>
              <a:rPr lang="es-MX" sz="4000" cap="all" dirty="0" smtClean="0">
                <a:solidFill>
                  <a:srgbClr val="002060"/>
                </a:solidFill>
              </a:rPr>
              <a:t>13:1-2</a:t>
            </a:r>
            <a:r>
              <a:rPr lang="es-MX" sz="4000" cap="all" dirty="0">
                <a:solidFill>
                  <a:srgbClr val="002060"/>
                </a:solidFill>
              </a:rPr>
              <a:t> 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" y="-1"/>
            <a:ext cx="12192000" cy="113833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spcAft>
                <a:spcPts val="1950"/>
              </a:spcAft>
            </a:pPr>
            <a:r>
              <a:rPr lang="es-MX" sz="4000" b="1" cap="all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Los </a:t>
            </a:r>
            <a:r>
              <a:rPr lang="es-MX" sz="4000" b="1" cap="all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profetas en Israel</a:t>
            </a:r>
            <a:endParaRPr lang="es-CL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09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110342"/>
            <a:ext cx="12104914" cy="5629417"/>
          </a:xfrm>
          <a:noFill/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MX" sz="4000" b="1" dirty="0" smtClean="0">
                <a:solidFill>
                  <a:schemeClr val="accent5">
                    <a:lumMod val="75000"/>
                  </a:schemeClr>
                </a:solidFill>
              </a:rPr>
              <a:t>Nacimiento </a:t>
            </a:r>
            <a:r>
              <a:rPr lang="es-MX" sz="4000" b="1" dirty="0">
                <a:solidFill>
                  <a:schemeClr val="accent5">
                    <a:lumMod val="75000"/>
                  </a:schemeClr>
                </a:solidFill>
              </a:rPr>
              <a:t>en </a:t>
            </a:r>
            <a:r>
              <a:rPr lang="es-MX" sz="4000" b="1" dirty="0" smtClean="0">
                <a:solidFill>
                  <a:schemeClr val="accent5">
                    <a:lumMod val="75000"/>
                  </a:schemeClr>
                </a:solidFill>
              </a:rPr>
              <a:t>Belén </a:t>
            </a:r>
            <a:r>
              <a:rPr lang="es-MX" sz="4000" dirty="0" smtClean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s-MX" sz="4000" smtClean="0">
                <a:solidFill>
                  <a:schemeClr val="accent5">
                    <a:lumMod val="75000"/>
                  </a:schemeClr>
                </a:solidFill>
              </a:rPr>
              <a:t>Miqueas </a:t>
            </a:r>
            <a:r>
              <a:rPr lang="es-MX" sz="4000" smtClean="0">
                <a:solidFill>
                  <a:schemeClr val="accent5">
                    <a:lumMod val="75000"/>
                  </a:schemeClr>
                </a:solidFill>
              </a:rPr>
              <a:t>5:2; </a:t>
            </a:r>
            <a:r>
              <a:rPr lang="es-MX" sz="4000" dirty="0" smtClean="0">
                <a:solidFill>
                  <a:schemeClr val="accent5">
                    <a:lumMod val="75000"/>
                  </a:schemeClr>
                </a:solidFill>
              </a:rPr>
              <a:t>Mateo 2:1)</a:t>
            </a:r>
            <a:endParaRPr lang="es-MX" sz="4000" dirty="0">
              <a:solidFill>
                <a:schemeClr val="accent5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MX" sz="4000" b="1" dirty="0" smtClean="0">
                <a:solidFill>
                  <a:schemeClr val="accent5">
                    <a:lumMod val="75000"/>
                  </a:schemeClr>
                </a:solidFill>
              </a:rPr>
              <a:t>Nacimiento </a:t>
            </a:r>
            <a:r>
              <a:rPr lang="es-MX" sz="4000" b="1" dirty="0">
                <a:solidFill>
                  <a:schemeClr val="accent5">
                    <a:lumMod val="75000"/>
                  </a:schemeClr>
                </a:solidFill>
              </a:rPr>
              <a:t>de una </a:t>
            </a:r>
            <a:r>
              <a:rPr lang="es-MX" sz="4000" b="1" dirty="0" smtClean="0">
                <a:solidFill>
                  <a:schemeClr val="accent5">
                    <a:lumMod val="75000"/>
                  </a:schemeClr>
                </a:solidFill>
              </a:rPr>
              <a:t>virgen </a:t>
            </a:r>
            <a:r>
              <a:rPr lang="es-MX" sz="4000" dirty="0" smtClean="0">
                <a:solidFill>
                  <a:schemeClr val="accent5">
                    <a:lumMod val="75000"/>
                  </a:schemeClr>
                </a:solidFill>
              </a:rPr>
              <a:t>(Isaías </a:t>
            </a:r>
            <a:r>
              <a:rPr lang="es-MX" sz="4000" dirty="0">
                <a:solidFill>
                  <a:schemeClr val="accent5">
                    <a:lumMod val="75000"/>
                  </a:schemeClr>
                </a:solidFill>
              </a:rPr>
              <a:t>7:14 </a:t>
            </a:r>
            <a:r>
              <a:rPr lang="es-MX" sz="4000" dirty="0" smtClean="0">
                <a:solidFill>
                  <a:schemeClr val="accent5">
                    <a:lumMod val="75000"/>
                  </a:schemeClr>
                </a:solidFill>
              </a:rPr>
              <a:t>; Mateo 1:18)</a:t>
            </a:r>
            <a:endParaRPr lang="es-MX" sz="4000" dirty="0">
              <a:solidFill>
                <a:schemeClr val="accent5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MX" sz="4000" b="1" dirty="0" smtClean="0">
                <a:solidFill>
                  <a:schemeClr val="accent5">
                    <a:lumMod val="75000"/>
                  </a:schemeClr>
                </a:solidFill>
              </a:rPr>
              <a:t>Matanza </a:t>
            </a:r>
            <a:r>
              <a:rPr lang="es-MX" sz="4000" b="1" dirty="0">
                <a:solidFill>
                  <a:schemeClr val="accent5">
                    <a:lumMod val="75000"/>
                  </a:schemeClr>
                </a:solidFill>
              </a:rPr>
              <a:t>de los niños de </a:t>
            </a:r>
            <a:r>
              <a:rPr lang="es-MX" sz="4000" b="1" dirty="0" smtClean="0">
                <a:solidFill>
                  <a:schemeClr val="accent5">
                    <a:lumMod val="75000"/>
                  </a:schemeClr>
                </a:solidFill>
              </a:rPr>
              <a:t>Belén </a:t>
            </a:r>
            <a:r>
              <a:rPr lang="es-MX" sz="4000" dirty="0" smtClean="0">
                <a:solidFill>
                  <a:schemeClr val="accent5">
                    <a:lumMod val="75000"/>
                  </a:schemeClr>
                </a:solidFill>
              </a:rPr>
              <a:t>(Jeremías 31:15 ; Mateo 2:16)</a:t>
            </a:r>
            <a:endParaRPr lang="es-MX" sz="4000" dirty="0">
              <a:solidFill>
                <a:schemeClr val="accent5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MX" sz="4000" b="1" dirty="0" smtClean="0">
                <a:solidFill>
                  <a:schemeClr val="accent5">
                    <a:lumMod val="75000"/>
                  </a:schemeClr>
                </a:solidFill>
              </a:rPr>
              <a:t>Huida </a:t>
            </a:r>
            <a:r>
              <a:rPr lang="es-MX" sz="4000" b="1" dirty="0">
                <a:solidFill>
                  <a:schemeClr val="accent5">
                    <a:lumMod val="75000"/>
                  </a:schemeClr>
                </a:solidFill>
              </a:rPr>
              <a:t>a </a:t>
            </a:r>
            <a:r>
              <a:rPr lang="es-MX" sz="4000" b="1" dirty="0" smtClean="0">
                <a:solidFill>
                  <a:schemeClr val="accent5">
                    <a:lumMod val="75000"/>
                  </a:schemeClr>
                </a:solidFill>
              </a:rPr>
              <a:t>Egipto </a:t>
            </a:r>
            <a:r>
              <a:rPr lang="es-MX" sz="4000" dirty="0" smtClean="0">
                <a:solidFill>
                  <a:schemeClr val="accent5">
                    <a:lumMod val="75000"/>
                  </a:schemeClr>
                </a:solidFill>
              </a:rPr>
              <a:t>(Oseas 11:1; Mateo 2:14)</a:t>
            </a:r>
            <a:endParaRPr lang="es-MX" sz="4000" dirty="0">
              <a:solidFill>
                <a:schemeClr val="accent5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MX" sz="4000" b="1" dirty="0" smtClean="0">
                <a:solidFill>
                  <a:schemeClr val="accent5">
                    <a:lumMod val="75000"/>
                  </a:schemeClr>
                </a:solidFill>
              </a:rPr>
              <a:t>Predicación </a:t>
            </a:r>
            <a:r>
              <a:rPr lang="es-MX" sz="4000" b="1" dirty="0">
                <a:solidFill>
                  <a:schemeClr val="accent5">
                    <a:lumMod val="75000"/>
                  </a:schemeClr>
                </a:solidFill>
              </a:rPr>
              <a:t>en Galilea y en las cercanías del río </a:t>
            </a:r>
            <a:r>
              <a:rPr lang="es-MX" sz="4000" b="1" dirty="0" smtClean="0">
                <a:solidFill>
                  <a:schemeClr val="accent5">
                    <a:lumMod val="75000"/>
                  </a:schemeClr>
                </a:solidFill>
              </a:rPr>
              <a:t>Jordán </a:t>
            </a:r>
            <a:r>
              <a:rPr lang="es-MX" sz="4000" dirty="0" smtClean="0">
                <a:solidFill>
                  <a:schemeClr val="accent5">
                    <a:lumMod val="75000"/>
                  </a:schemeClr>
                </a:solidFill>
              </a:rPr>
              <a:t>(Isaías 8:23,9:1 ; Mateo 4:12-16)</a:t>
            </a:r>
            <a:endParaRPr lang="es-MX" sz="4000" dirty="0">
              <a:solidFill>
                <a:schemeClr val="accent5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MX" sz="4000" b="1" dirty="0" smtClean="0">
                <a:solidFill>
                  <a:schemeClr val="accent5">
                    <a:lumMod val="75000"/>
                  </a:schemeClr>
                </a:solidFill>
              </a:rPr>
              <a:t>Desprecio </a:t>
            </a:r>
            <a:r>
              <a:rPr lang="es-MX" sz="4000" b="1" dirty="0">
                <a:solidFill>
                  <a:schemeClr val="accent5">
                    <a:lumMod val="75000"/>
                  </a:schemeClr>
                </a:solidFill>
              </a:rPr>
              <a:t>del pueblo </a:t>
            </a:r>
            <a:r>
              <a:rPr lang="es-MX" sz="4000" b="1" dirty="0" smtClean="0">
                <a:solidFill>
                  <a:schemeClr val="accent5">
                    <a:lumMod val="75000"/>
                  </a:schemeClr>
                </a:solidFill>
              </a:rPr>
              <a:t>judío </a:t>
            </a:r>
            <a:r>
              <a:rPr lang="es-MX" sz="4000" dirty="0" smtClean="0">
                <a:solidFill>
                  <a:schemeClr val="accent5">
                    <a:lumMod val="75000"/>
                  </a:schemeClr>
                </a:solidFill>
              </a:rPr>
              <a:t>(Isaías </a:t>
            </a:r>
            <a:r>
              <a:rPr lang="es-MX" sz="4000" dirty="0">
                <a:solidFill>
                  <a:schemeClr val="accent5">
                    <a:lumMod val="75000"/>
                  </a:schemeClr>
                </a:solidFill>
              </a:rPr>
              <a:t>53:3 </a:t>
            </a:r>
            <a:r>
              <a:rPr lang="es-MX" sz="4000" dirty="0" smtClean="0">
                <a:solidFill>
                  <a:schemeClr val="accent5">
                    <a:lumMod val="75000"/>
                  </a:schemeClr>
                </a:solidFill>
              </a:rPr>
              <a:t>; Juan 1:11)</a:t>
            </a:r>
            <a:endParaRPr lang="es-MX" sz="5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0" y="0"/>
            <a:ext cx="12192000" cy="97971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spcAft>
                <a:spcPts val="1950"/>
              </a:spcAft>
            </a:pPr>
            <a:r>
              <a:rPr lang="es-CL" sz="4000" b="1" cap="all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Profecías </a:t>
            </a:r>
            <a:r>
              <a:rPr lang="es-CL" sz="4000" b="1" cap="all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cumplidas</a:t>
            </a:r>
            <a:endParaRPr lang="es-CL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67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1153</TotalTime>
  <Words>481</Words>
  <Application>Microsoft Office PowerPoint</Application>
  <PresentationFormat>Panorámica</PresentationFormat>
  <Paragraphs>80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Tema de Office</vt:lpstr>
      <vt:lpstr>LA BIBLIA A TRAVEZ DE LOS TIEMPOS II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CONCLUSIÓN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Pedro Rubilar</dc:creator>
  <cp:lastModifiedBy>Pedro Rubilar</cp:lastModifiedBy>
  <cp:revision>71</cp:revision>
  <dcterms:created xsi:type="dcterms:W3CDTF">2020-08-16T02:52:47Z</dcterms:created>
  <dcterms:modified xsi:type="dcterms:W3CDTF">2020-09-13T14:50:41Z</dcterms:modified>
</cp:coreProperties>
</file>